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256" r:id="rId5"/>
    <p:sldId id="257" r:id="rId6"/>
    <p:sldId id="271" r:id="rId7"/>
    <p:sldId id="258" r:id="rId8"/>
    <p:sldId id="259" r:id="rId9"/>
    <p:sldId id="260" r:id="rId10"/>
    <p:sldId id="326" r:id="rId11"/>
    <p:sldId id="323" r:id="rId12"/>
    <p:sldId id="324" r:id="rId13"/>
    <p:sldId id="325" r:id="rId14"/>
    <p:sldId id="262" r:id="rId15"/>
    <p:sldId id="263" r:id="rId16"/>
    <p:sldId id="293" r:id="rId17"/>
    <p:sldId id="294" r:id="rId18"/>
    <p:sldId id="295" r:id="rId19"/>
    <p:sldId id="297" r:id="rId20"/>
    <p:sldId id="305" r:id="rId21"/>
    <p:sldId id="298" r:id="rId22"/>
    <p:sldId id="306" r:id="rId23"/>
    <p:sldId id="300" r:id="rId24"/>
    <p:sldId id="312" r:id="rId25"/>
    <p:sldId id="313" r:id="rId26"/>
    <p:sldId id="314" r:id="rId27"/>
    <p:sldId id="315" r:id="rId28"/>
    <p:sldId id="265" r:id="rId29"/>
    <p:sldId id="316" r:id="rId30"/>
    <p:sldId id="266" r:id="rId31"/>
    <p:sldId id="267" r:id="rId32"/>
    <p:sldId id="268" r:id="rId33"/>
    <p:sldId id="269" r:id="rId34"/>
    <p:sldId id="270" r:id="rId35"/>
    <p:sldId id="272" r:id="rId36"/>
    <p:sldId id="273" r:id="rId37"/>
    <p:sldId id="274" r:id="rId38"/>
    <p:sldId id="275" r:id="rId39"/>
    <p:sldId id="319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317" r:id="rId50"/>
    <p:sldId id="318" r:id="rId51"/>
    <p:sldId id="285" r:id="rId5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DA2"/>
    <a:srgbClr val="99FF99"/>
    <a:srgbClr val="FFCCFF"/>
    <a:srgbClr val="7DD330"/>
    <a:srgbClr val="00CC00"/>
    <a:srgbClr val="0C7CD2"/>
    <a:srgbClr val="1F7EE7"/>
    <a:srgbClr val="AE1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>
        <p:scale>
          <a:sx n="65" d="100"/>
          <a:sy n="65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800" smtClean="0">
                <a:hlinkClick r:id="rId13"/>
              </a:rPr>
              <a:t>Powerpoint Templates</a:t>
            </a:r>
            <a:endParaRPr lang="fr-FR" sz="1800" smtClean="0"/>
          </a:p>
        </p:txBody>
      </p:sp>
      <p:pic>
        <p:nvPicPr>
          <p:cNvPr id="1027" name="Picture 29" descr="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800" b="1" smtClean="0">
                <a:solidFill>
                  <a:srgbClr val="486DA2"/>
                </a:solidFill>
              </a:rPr>
              <a:t>Page </a:t>
            </a:r>
            <a:fld id="{80318EA2-48CE-4D04-A1FB-5A5D8EC64AE9}" type="slidenum">
              <a:rPr lang="fr-FR" sz="1800" b="1" smtClean="0">
                <a:solidFill>
                  <a:srgbClr val="486DA2"/>
                </a:solidFill>
              </a:rPr>
              <a:pPr eaLnBrk="1" hangingPunct="1">
                <a:defRPr/>
              </a:pPr>
              <a:t>‹#›</a:t>
            </a:fld>
            <a:endParaRPr lang="fr-FR" sz="1800" b="1" smtClean="0">
              <a:solidFill>
                <a:srgbClr val="486DA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8992" y="1785926"/>
            <a:ext cx="2300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BC311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3071810"/>
            <a:ext cx="7292382" cy="18650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ธุรกิจ</a:t>
            </a:r>
            <a:r>
              <a:rPr lang="th-TH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พาณิชย์</a:t>
            </a:r>
            <a:r>
              <a:rPr lang="th-TH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อิเล็กทรอนิกส์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E-Commerce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928670"/>
            <a:ext cx="2396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เทคโนโลยีเว็บไซต์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100" y="1643050"/>
            <a:ext cx="64604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1.0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ใช้ข้อมูลด้านเดียว คือ ผู้สร้างเว็บไซต์ </a:t>
            </a:r>
            <a:b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ผู้ใช้สามารถอ่านได้อย่างเดียว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6" name="Picture 4" descr="http://www.koala-soft.com/sites/default/files/images/web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6178653" cy="24220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042" y="357166"/>
            <a:ext cx="7117653" cy="1729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2.0 </a:t>
            </a:r>
            <a:r>
              <a:rPr lang="th-TH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th-TH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ติดต่อ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th-TH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ทาง ผู้ใช้สามารถแสดงความคิดเห็นได้</a:t>
            </a:r>
          </a:p>
          <a:p>
            <a:pPr algn="ctr"/>
            <a:r>
              <a:rPr lang="th-TH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แชร์ข้อมูลได้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http://www.nptechforgood.com/wp-content/uploads/2010/01/web-2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928670"/>
            <a:ext cx="8680581" cy="1668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Web 3.0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ติดต่อ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</a:t>
            </a:r>
            <a:r>
              <a:rPr lang="th-TH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ทาง </a:t>
            </a:r>
            <a:r>
              <a:rPr lang="th-TH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ผู้ใช้สามารถแสดงความคิดเห็นได้</a:t>
            </a:r>
          </a:p>
          <a:p>
            <a:pPr algn="ctr"/>
            <a:r>
              <a:rPr lang="th-TH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แชร์ข้อมูลได้ แต่ใช้ข้อมูลให้มีปริมาณมากขึ้น 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(Meta data)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(Semantic network)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http://conceptart.ca/images/web3_5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3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-Lr2wnFYw9Z8/UW06L69kwUI/AAAAAAAAAuQ/NDrBO5O57po/s1600/we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70662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27088" y="0"/>
            <a:ext cx="8137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48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วิวัฒนาการของเทคโนโลยีเว็บ</a:t>
            </a:r>
          </a:p>
        </p:txBody>
      </p:sp>
      <p:pic>
        <p:nvPicPr>
          <p:cNvPr id="10243" name="Picture 3" descr="webtimeline.jpg"/>
          <p:cNvPicPr>
            <a:picLocks noChangeAspect="1"/>
          </p:cNvPicPr>
          <p:nvPr/>
        </p:nvPicPr>
        <p:blipFill>
          <a:blip r:embed="rId2"/>
          <a:srcRect b="6488"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84213" y="44450"/>
            <a:ext cx="8208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48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เปรียบเทียบการใช้งานเว็บ 1.0- เว็บ 3.0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908050"/>
          <a:ext cx="8820150" cy="5765800"/>
        </p:xfrm>
        <a:graphic>
          <a:graphicData uri="http://schemas.openxmlformats.org/drawingml/2006/table">
            <a:tbl>
              <a:tblPr/>
              <a:tblGrid>
                <a:gridCol w="2736204"/>
                <a:gridCol w="205474"/>
                <a:gridCol w="2951229"/>
                <a:gridCol w="162554"/>
                <a:gridCol w="2764689"/>
              </a:tblGrid>
              <a:tr h="494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Web </a:t>
                      </a:r>
                      <a:r>
                        <a:rPr lang="en-US" sz="2800" b="1" dirty="0" smtClean="0"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Web 2.0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Web 3.0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27158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Dial-up, 50k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Static web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Read Only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E-mail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Instant Messaging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Personal websites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129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Commerce 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" algn="l"/>
                        </a:tabLst>
                      </a:pPr>
                      <a:endParaRPr lang="en-US" sz="1100" dirty="0">
                        <a:latin typeface="TH SarabunPSK"/>
                        <a:ea typeface="Calibri"/>
                        <a:cs typeface="Angsana New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Broadband, 1Mb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Dynamic web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Read-Write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Wikis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XML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Blogging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3830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Social Networking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endParaRPr lang="en-US" sz="1100">
                        <a:latin typeface="TH SarabunPSK"/>
                        <a:ea typeface="Calibri"/>
                        <a:cs typeface="Angsana New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Mobile, 10Mb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Semantic web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Read-Write-Execute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Artificial Intelligence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Scalable vector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graphics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0025" algn="l"/>
                        </a:tabLst>
                      </a:pPr>
                      <a:r>
                        <a:rPr lang="en-US" sz="25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Ontology</a:t>
                      </a:r>
                    </a:p>
                  </a:txBody>
                  <a:tcPr marL="68577" marR="685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72358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6000" b="1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หลักการทำงานของอินเทอร์เน็ต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341438"/>
            <a:ext cx="7200900" cy="445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5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GB" sz="5600" dirty="0" err="1" smtClean="0">
                <a:latin typeface="Angsana New" pitchFamily="18" charset="-34"/>
                <a:cs typeface="Angsana New" pitchFamily="18" charset="-34"/>
              </a:rPr>
              <a:t>มีโปรโตคอลที่เป็นมาตรฐานสำหรับการเชื่อมต่ออินเทอร์เน็ต</a:t>
            </a:r>
            <a:r>
              <a:rPr lang="en-GB" sz="5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600" dirty="0" err="1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GB" sz="5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600" dirty="0" smtClean="0">
                <a:latin typeface="Angsana New" pitchFamily="18" charset="-34"/>
                <a:cs typeface="Angsana New" pitchFamily="18" charset="-34"/>
              </a:rPr>
              <a:t>TCP/IP (Transmission Control Protocol/Internet Protocol) </a:t>
            </a:r>
            <a:endParaRPr lang="en-GB" sz="56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762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b="1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โปรโตคอล </a:t>
            </a:r>
            <a:r>
              <a:rPr lang="en-GB" sz="6000" b="1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(Protocol)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700213"/>
            <a:ext cx="680878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73025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คือ กฏระเบียบหรือหลักเกณฑ์ในการติดต่อสื่อสารของคอมพิวเตอร์</a:t>
            </a:r>
            <a:endParaRPr lang="en-GB" sz="54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260350"/>
            <a:ext cx="7351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6000" b="1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 ไอพีแอดเดรส </a:t>
            </a:r>
            <a:r>
              <a:rPr lang="en-US" sz="6000" b="1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(IP Address)</a:t>
            </a:r>
            <a:endParaRPr lang="en-GB" sz="6000" b="1" smtClean="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628775"/>
            <a:ext cx="6551612" cy="3240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17463"/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คือ หมายเลขประจำตัวเครื่องคอมพิวเตอร์ในระบบเครือข่าย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25538"/>
            <a:ext cx="6840538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b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IP address </a:t>
            </a:r>
            <a:r>
              <a:rPr lang="en-GB" sz="6000" b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ของเครื่องคอมพิวเตอร์ของมหาวิทยาลัย                   ราชภั</a:t>
            </a:r>
            <a:r>
              <a:rPr lang="th-TH" sz="6000" b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ฏ</a:t>
            </a:r>
            <a:r>
              <a:rPr lang="en-GB" sz="6000" b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สวนดุสิต คือ 203.183.233.6</a:t>
            </a:r>
            <a:endParaRPr lang="en-US" sz="6000" b="1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2857496"/>
            <a:ext cx="6380273" cy="1255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สุวิทยชาญ แก้วสุรรณ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240" y="4000504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088-5640717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Suwitchan Kaewsu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214578" cy="2214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071538" y="5214950"/>
            <a:ext cx="7204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www.suwitchan.eu5.org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4"/>
          <p:cNvPicPr>
            <a:picLocks noChangeAspect="1" noChangeArrowheads="1"/>
          </p:cNvPicPr>
          <p:nvPr/>
        </p:nvPicPr>
        <p:blipFill>
          <a:blip r:embed="rId2"/>
          <a:srcRect l="16779" t="39462" r="12349" b="18391"/>
          <a:stretch>
            <a:fillRect/>
          </a:stretch>
        </p:blipFill>
        <p:spPr bwMode="auto">
          <a:xfrm>
            <a:off x="71438" y="1052513"/>
            <a:ext cx="8964612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2528888" y="44450"/>
            <a:ext cx="6219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รูปแบบของ </a:t>
            </a:r>
            <a:r>
              <a:rPr lang="en-US" sz="6000" b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IPv4 </a:t>
            </a:r>
            <a:r>
              <a:rPr lang="th-TH" sz="6000" b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6000" b="1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IPv6</a:t>
            </a:r>
            <a:endParaRPr lang="th-TH" sz="6000" b="1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195513" y="4508500"/>
            <a:ext cx="6048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17463">
              <a:buFont typeface="Arial" pitchFamily="34" charset="0"/>
              <a:buChar char="•"/>
            </a:pPr>
            <a:r>
              <a:rPr lang="en-US" sz="5400" b="1">
                <a:latin typeface="Angsana New" pitchFamily="18" charset="-34"/>
                <a:cs typeface="Angsana New" pitchFamily="18" charset="-34"/>
              </a:rPr>
              <a:t>IPv4 </a:t>
            </a:r>
            <a:r>
              <a:rPr lang="th-TH" sz="5400" b="1">
                <a:latin typeface="Angsana New" pitchFamily="18" charset="-34"/>
                <a:cs typeface="Angsana New" pitchFamily="18" charset="-34"/>
              </a:rPr>
              <a:t>มีขนาด 32 บิต</a:t>
            </a:r>
          </a:p>
          <a:p>
            <a:pPr marL="177800" indent="17463">
              <a:buFont typeface="Arial" pitchFamily="34" charset="0"/>
              <a:buChar char="•"/>
            </a:pPr>
            <a:r>
              <a:rPr lang="en-GB" sz="5400" b="1">
                <a:latin typeface="Angsana New" pitchFamily="18" charset="-34"/>
                <a:cs typeface="Angsana New" pitchFamily="18" charset="-34"/>
              </a:rPr>
              <a:t>IPv6 </a:t>
            </a:r>
            <a:r>
              <a:rPr lang="th-TH" sz="5400" b="1">
                <a:latin typeface="Angsana New" pitchFamily="18" charset="-34"/>
                <a:cs typeface="Angsana New" pitchFamily="18" charset="-34"/>
              </a:rPr>
              <a:t>มีขนาด 128 บิต </a:t>
            </a:r>
            <a:endParaRPr lang="en-GB" sz="5400" b="1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04813"/>
            <a:ext cx="7885113" cy="246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โดเมนเนม </a:t>
            </a:r>
            <a:r>
              <a:rPr lang="en-US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:DNS</a:t>
            </a:r>
            <a:r>
              <a:rPr lang="en-GB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GB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GB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(Domain name system)</a:t>
            </a:r>
            <a:r>
              <a:rPr lang="en-GB" sz="60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5"/>
            <a:ext cx="7508875" cy="3311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>
              <a:buFont typeface="Wingdings" pitchFamily="2" charset="2"/>
              <a:buNone/>
            </a:pPr>
            <a:r>
              <a:rPr lang="en-GB" sz="6000" smtClean="0">
                <a:latin typeface="Angsana New" pitchFamily="18" charset="-34"/>
                <a:cs typeface="Angsana New" pitchFamily="18" charset="-34"/>
              </a:rPr>
              <a:t>  คือการตั้งชื่อหรือตัวอักษรขึ้นมาแทนที่ </a:t>
            </a:r>
            <a:r>
              <a:rPr lang="en-US" sz="6000" smtClean="0">
                <a:latin typeface="Angsana New" pitchFamily="18" charset="-34"/>
                <a:cs typeface="Angsana New" pitchFamily="18" charset="-34"/>
              </a:rPr>
              <a:t>IP address </a:t>
            </a:r>
            <a:r>
              <a:rPr lang="en-GB" sz="6000" smtClean="0">
                <a:latin typeface="Angsana New" pitchFamily="18" charset="-34"/>
                <a:cs typeface="Angsana New" pitchFamily="18" charset="-34"/>
              </a:rPr>
              <a:t>ซึ่งสะดวกในการจดจำ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mg028.jpg"/>
          <p:cNvPicPr>
            <a:picLocks noChangeAspect="1" noChangeArrowheads="1"/>
          </p:cNvPicPr>
          <p:nvPr/>
        </p:nvPicPr>
        <p:blipFill>
          <a:blip r:embed="rId2"/>
          <a:srcRect l="3166" t="478"/>
          <a:stretch>
            <a:fillRect/>
          </a:stretch>
        </p:blipFill>
        <p:spPr bwMode="auto">
          <a:xfrm>
            <a:off x="96838" y="647700"/>
            <a:ext cx="88201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88125" y="3357563"/>
            <a:ext cx="2555875" cy="86360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800" b="1" kern="0" dirty="0">
                <a:latin typeface="TH SarabunPSK" pitchFamily="34" charset="-34"/>
                <a:cs typeface="TH SarabunPSK" pitchFamily="34" charset="-34"/>
              </a:rPr>
              <a:t>  203.183.233.6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800" b="1" kern="0" dirty="0">
                <a:latin typeface="TH SarabunPSK" pitchFamily="34" charset="-34"/>
                <a:cs typeface="TH SarabunPSK" pitchFamily="34" charset="-34"/>
              </a:rPr>
              <a:t>				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3800" b="1" kern="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800" b="1" kern="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GB" sz="38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619250" y="765175"/>
            <a:ext cx="3313113" cy="8302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 b="1">
                <a:latin typeface="Angsana New" pitchFamily="18" charset="-34"/>
                <a:cs typeface="Angsana New" pitchFamily="18" charset="-34"/>
              </a:rPr>
              <a:t>www.dusit.ac.th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 flipV="1">
            <a:off x="892175" y="3605213"/>
            <a:ext cx="457200" cy="990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H="1" flipV="1">
            <a:off x="1349375" y="3681413"/>
            <a:ext cx="838200" cy="990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31813" y="6196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970213" y="6196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531813" y="60436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970213" y="60436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 flipV="1">
            <a:off x="912813" y="2767013"/>
            <a:ext cx="381000" cy="8382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4418013" y="4595813"/>
            <a:ext cx="1981200" cy="10668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V="1">
            <a:off x="5637213" y="4595813"/>
            <a:ext cx="762000" cy="990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H="1" flipV="1">
            <a:off x="6399213" y="4672013"/>
            <a:ext cx="533400" cy="9144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 flipH="1" flipV="1">
            <a:off x="4418013" y="1928813"/>
            <a:ext cx="3429000" cy="6858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V="1">
            <a:off x="6399213" y="3605213"/>
            <a:ext cx="457200" cy="990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 flipH="1" flipV="1">
            <a:off x="6856413" y="3681413"/>
            <a:ext cx="838200" cy="990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>
            <a:off x="6780213" y="2767013"/>
            <a:ext cx="1371600" cy="8382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6780213" y="2767013"/>
            <a:ext cx="0" cy="8382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 flipV="1">
            <a:off x="5561013" y="2767013"/>
            <a:ext cx="1219200" cy="8382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 flipV="1">
            <a:off x="4418013" y="1928813"/>
            <a:ext cx="2209800" cy="6858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>
            <a:off x="4418013" y="1928813"/>
            <a:ext cx="914400" cy="6096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 flipV="1">
            <a:off x="3503613" y="1928813"/>
            <a:ext cx="914400" cy="6858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 flipV="1">
            <a:off x="2208213" y="1928813"/>
            <a:ext cx="2209800" cy="6858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flipV="1">
            <a:off x="989013" y="1928813"/>
            <a:ext cx="3429000" cy="76200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Oval 25"/>
          <p:cNvSpPr>
            <a:spLocks noChangeArrowheads="1"/>
          </p:cNvSpPr>
          <p:nvPr/>
        </p:nvSpPr>
        <p:spPr bwMode="auto">
          <a:xfrm>
            <a:off x="4233863" y="17065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0" name="Oval 26"/>
          <p:cNvSpPr>
            <a:spLocks noChangeArrowheads="1"/>
          </p:cNvSpPr>
          <p:nvPr/>
        </p:nvSpPr>
        <p:spPr bwMode="auto">
          <a:xfrm>
            <a:off x="77771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1" name="Oval 27"/>
          <p:cNvSpPr>
            <a:spLocks noChangeArrowheads="1"/>
          </p:cNvSpPr>
          <p:nvPr/>
        </p:nvSpPr>
        <p:spPr bwMode="auto">
          <a:xfrm>
            <a:off x="65579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2" name="Oval 28"/>
          <p:cNvSpPr>
            <a:spLocks noChangeArrowheads="1"/>
          </p:cNvSpPr>
          <p:nvPr/>
        </p:nvSpPr>
        <p:spPr bwMode="auto">
          <a:xfrm>
            <a:off x="52625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3" name="Oval 29"/>
          <p:cNvSpPr>
            <a:spLocks noChangeArrowheads="1"/>
          </p:cNvSpPr>
          <p:nvPr/>
        </p:nvSpPr>
        <p:spPr bwMode="auto">
          <a:xfrm>
            <a:off x="32051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4" name="Oval 30"/>
          <p:cNvSpPr>
            <a:spLocks noChangeArrowheads="1"/>
          </p:cNvSpPr>
          <p:nvPr/>
        </p:nvSpPr>
        <p:spPr bwMode="auto">
          <a:xfrm>
            <a:off x="19097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85" name="Oval 31"/>
          <p:cNvSpPr>
            <a:spLocks noChangeArrowheads="1"/>
          </p:cNvSpPr>
          <p:nvPr/>
        </p:nvSpPr>
        <p:spPr bwMode="auto">
          <a:xfrm>
            <a:off x="690563" y="2544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2463800"/>
            <a:ext cx="70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1219200" y="24638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edu</a:t>
            </a: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2541588" y="2463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gov</a:t>
            </a: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6018213" y="2463800"/>
            <a:ext cx="646112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4000" b="1">
                <a:solidFill>
                  <a:srgbClr val="CC00FF"/>
                </a:solidFill>
                <a:latin typeface="Times New Roman" pitchFamily="18" charset="0"/>
              </a:rPr>
              <a:t>th</a:t>
            </a: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4699000" y="246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uk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7313613" y="24638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jp</a:t>
            </a:r>
          </a:p>
        </p:txBody>
      </p:sp>
      <p:sp>
        <p:nvSpPr>
          <p:cNvPr id="19492" name="Oval 38"/>
          <p:cNvSpPr>
            <a:spLocks noChangeArrowheads="1"/>
          </p:cNvSpPr>
          <p:nvPr/>
        </p:nvSpPr>
        <p:spPr bwMode="auto">
          <a:xfrm>
            <a:off x="7929563" y="34591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93" name="Oval 39"/>
          <p:cNvSpPr>
            <a:spLocks noChangeArrowheads="1"/>
          </p:cNvSpPr>
          <p:nvPr/>
        </p:nvSpPr>
        <p:spPr bwMode="auto">
          <a:xfrm>
            <a:off x="6634163" y="34591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94" name="Oval 40"/>
          <p:cNvSpPr>
            <a:spLocks noChangeArrowheads="1"/>
          </p:cNvSpPr>
          <p:nvPr/>
        </p:nvSpPr>
        <p:spPr bwMode="auto">
          <a:xfrm>
            <a:off x="5414963" y="34591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61" name="Rectangle 41"/>
          <p:cNvSpPr>
            <a:spLocks noChangeArrowheads="1"/>
          </p:cNvSpPr>
          <p:nvPr/>
        </p:nvSpPr>
        <p:spPr bwMode="auto">
          <a:xfrm>
            <a:off x="4724400" y="33766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</a:t>
            </a:r>
          </a:p>
        </p:txBody>
      </p:sp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6011863" y="3284538"/>
            <a:ext cx="7207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3600" b="1">
                <a:solidFill>
                  <a:srgbClr val="CC00FF"/>
                </a:solidFill>
                <a:latin typeface="Times New Roman" pitchFamily="18" charset="0"/>
              </a:rPr>
              <a:t>ac</a:t>
            </a:r>
            <a:endParaRPr lang="en-GB" sz="3600" b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6363" name="Rectangle 43"/>
          <p:cNvSpPr>
            <a:spLocks noChangeArrowheads="1"/>
          </p:cNvSpPr>
          <p:nvPr/>
        </p:nvSpPr>
        <p:spPr bwMode="auto">
          <a:xfrm>
            <a:off x="7265988" y="33766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</a:t>
            </a:r>
          </a:p>
        </p:txBody>
      </p:sp>
      <p:sp>
        <p:nvSpPr>
          <p:cNvPr id="19498" name="Oval 44"/>
          <p:cNvSpPr>
            <a:spLocks noChangeArrowheads="1"/>
          </p:cNvSpPr>
          <p:nvPr/>
        </p:nvSpPr>
        <p:spPr bwMode="auto">
          <a:xfrm>
            <a:off x="7472363" y="4449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99" name="Oval 48"/>
          <p:cNvSpPr>
            <a:spLocks noChangeArrowheads="1"/>
          </p:cNvSpPr>
          <p:nvPr/>
        </p:nvSpPr>
        <p:spPr bwMode="auto">
          <a:xfrm>
            <a:off x="6710363" y="54403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500" name="Oval 49"/>
          <p:cNvSpPr>
            <a:spLocks noChangeArrowheads="1"/>
          </p:cNvSpPr>
          <p:nvPr/>
        </p:nvSpPr>
        <p:spPr bwMode="auto">
          <a:xfrm>
            <a:off x="5414963" y="54403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501" name="Oval 50"/>
          <p:cNvSpPr>
            <a:spLocks noChangeArrowheads="1"/>
          </p:cNvSpPr>
          <p:nvPr/>
        </p:nvSpPr>
        <p:spPr bwMode="auto">
          <a:xfrm>
            <a:off x="4195763" y="54403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71" name="Rectangle 51"/>
          <p:cNvSpPr>
            <a:spLocks noChangeArrowheads="1"/>
          </p:cNvSpPr>
          <p:nvPr/>
        </p:nvSpPr>
        <p:spPr bwMode="auto">
          <a:xfrm>
            <a:off x="3059113" y="5373688"/>
            <a:ext cx="1255712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 b="1">
                <a:solidFill>
                  <a:srgbClr val="CC00FF"/>
                </a:solidFill>
                <a:latin typeface="Times New Roman" pitchFamily="18" charset="0"/>
              </a:rPr>
              <a:t>arit</a:t>
            </a:r>
            <a:endParaRPr lang="en-GB" sz="4400" b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4787900" y="5445125"/>
            <a:ext cx="7334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mail</a:t>
            </a:r>
            <a:endParaRPr lang="en-GB" sz="24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504" name="Rectangle 54"/>
          <p:cNvSpPr>
            <a:spLocks noChangeArrowheads="1"/>
          </p:cNvSpPr>
          <p:nvPr/>
        </p:nvSpPr>
        <p:spPr bwMode="auto">
          <a:xfrm>
            <a:off x="3717925" y="2525713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h-TH" sz="2400" b="1">
                <a:solidFill>
                  <a:srgbClr val="0033CC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19505" name="Oval 55"/>
          <p:cNvSpPr>
            <a:spLocks noChangeArrowheads="1"/>
          </p:cNvSpPr>
          <p:nvPr/>
        </p:nvSpPr>
        <p:spPr bwMode="auto">
          <a:xfrm>
            <a:off x="1147763" y="34591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76" name="Rectangle 56"/>
          <p:cNvSpPr>
            <a:spLocks noChangeArrowheads="1"/>
          </p:cNvSpPr>
          <p:nvPr/>
        </p:nvSpPr>
        <p:spPr bwMode="auto">
          <a:xfrm>
            <a:off x="457200" y="3376613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GB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intel</a:t>
            </a:r>
            <a:endParaRPr lang="en-GB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507" name="Rectangle 57"/>
          <p:cNvSpPr>
            <a:spLocks noChangeArrowheads="1"/>
          </p:cNvSpPr>
          <p:nvPr/>
        </p:nvSpPr>
        <p:spPr bwMode="auto">
          <a:xfrm>
            <a:off x="1736725" y="3376613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h-TH" sz="2400" b="1">
                <a:solidFill>
                  <a:srgbClr val="0033CC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19508" name="Rectangle 58"/>
          <p:cNvSpPr>
            <a:spLocks noChangeArrowheads="1"/>
          </p:cNvSpPr>
          <p:nvPr/>
        </p:nvSpPr>
        <p:spPr bwMode="auto">
          <a:xfrm>
            <a:off x="7297738" y="53419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h-TH" sz="2400" b="1">
                <a:solidFill>
                  <a:srgbClr val="0033CC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19509" name="Rectangle 59"/>
          <p:cNvSpPr>
            <a:spLocks noChangeArrowheads="1"/>
          </p:cNvSpPr>
          <p:nvPr/>
        </p:nvSpPr>
        <p:spPr bwMode="auto">
          <a:xfrm>
            <a:off x="7983538" y="4427538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h-TH" sz="2400" b="1">
                <a:solidFill>
                  <a:srgbClr val="0033CC"/>
                </a:solidFill>
                <a:latin typeface="Times New Roman" pitchFamily="18" charset="0"/>
              </a:rPr>
              <a:t>. . .</a:t>
            </a:r>
          </a:p>
        </p:txBody>
      </p:sp>
      <p:sp>
        <p:nvSpPr>
          <p:cNvPr id="19510" name="Oval 61"/>
          <p:cNvSpPr>
            <a:spLocks noChangeArrowheads="1"/>
          </p:cNvSpPr>
          <p:nvPr/>
        </p:nvSpPr>
        <p:spPr bwMode="auto">
          <a:xfrm>
            <a:off x="1965325" y="4449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511" name="Oval 62"/>
          <p:cNvSpPr>
            <a:spLocks noChangeArrowheads="1"/>
          </p:cNvSpPr>
          <p:nvPr/>
        </p:nvSpPr>
        <p:spPr bwMode="auto">
          <a:xfrm>
            <a:off x="669925" y="44497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512" name="Oval 64"/>
          <p:cNvSpPr>
            <a:spLocks noChangeArrowheads="1"/>
          </p:cNvSpPr>
          <p:nvPr/>
        </p:nvSpPr>
        <p:spPr bwMode="auto">
          <a:xfrm>
            <a:off x="6227763" y="44370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5292725" y="4135438"/>
            <a:ext cx="1050925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dusit</a:t>
            </a:r>
            <a:endParaRPr lang="en-GB" sz="3200" b="1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4" name="Text Box 68"/>
          <p:cNvSpPr txBox="1">
            <a:spLocks noChangeArrowheads="1"/>
          </p:cNvSpPr>
          <p:nvPr/>
        </p:nvSpPr>
        <p:spPr bwMode="auto">
          <a:xfrm>
            <a:off x="7740650" y="4221163"/>
            <a:ext cx="53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</a:rPr>
              <a:t>ku</a:t>
            </a:r>
            <a:endParaRPr lang="en-GB" sz="2000" b="1">
              <a:solidFill>
                <a:srgbClr val="0033CC"/>
              </a:solidFill>
            </a:endParaRPr>
          </a:p>
        </p:txBody>
      </p:sp>
      <p:sp>
        <p:nvSpPr>
          <p:cNvPr id="19515" name="Text Box 69"/>
          <p:cNvSpPr txBox="1">
            <a:spLocks noChangeArrowheads="1"/>
          </p:cNvSpPr>
          <p:nvPr/>
        </p:nvSpPr>
        <p:spPr bwMode="auto">
          <a:xfrm>
            <a:off x="3635375" y="404813"/>
            <a:ext cx="164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486DA2"/>
                </a:solidFill>
              </a:rPr>
              <a:t>DNS</a:t>
            </a:r>
            <a:endParaRPr lang="en-GB" sz="5400" b="1">
              <a:solidFill>
                <a:srgbClr val="486DA2"/>
              </a:solidFill>
            </a:endParaRPr>
          </a:p>
        </p:txBody>
      </p:sp>
      <p:sp>
        <p:nvSpPr>
          <p:cNvPr id="19516" name="Line 70"/>
          <p:cNvSpPr>
            <a:spLocks noChangeShapeType="1"/>
          </p:cNvSpPr>
          <p:nvPr/>
        </p:nvSpPr>
        <p:spPr bwMode="auto">
          <a:xfrm flipV="1">
            <a:off x="4500563" y="3789363"/>
            <a:ext cx="2303462" cy="5032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Oval 71"/>
          <p:cNvSpPr>
            <a:spLocks noChangeArrowheads="1"/>
          </p:cNvSpPr>
          <p:nvPr/>
        </p:nvSpPr>
        <p:spPr bwMode="auto">
          <a:xfrm>
            <a:off x="4211638" y="4221163"/>
            <a:ext cx="368300" cy="368300"/>
          </a:xfrm>
          <a:prstGeom prst="ellipse">
            <a:avLst/>
          </a:prstGeom>
          <a:gradFill rotWithShape="0">
            <a:gsLst>
              <a:gs pos="0">
                <a:srgbClr val="FF0033"/>
              </a:gs>
              <a:gs pos="100000">
                <a:srgbClr val="B2002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518" name="Text Box 72"/>
          <p:cNvSpPr txBox="1">
            <a:spLocks noChangeArrowheads="1"/>
          </p:cNvSpPr>
          <p:nvPr/>
        </p:nvSpPr>
        <p:spPr bwMode="auto">
          <a:xfrm>
            <a:off x="3635375" y="42211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CU</a:t>
            </a:r>
            <a:endParaRPr lang="en-GB" b="1">
              <a:solidFill>
                <a:srgbClr val="0033CC"/>
              </a:solidFill>
            </a:endParaRPr>
          </a:p>
        </p:txBody>
      </p:sp>
      <p:sp>
        <p:nvSpPr>
          <p:cNvPr id="19519" name="Text Box 73"/>
          <p:cNvSpPr txBox="1">
            <a:spLocks noChangeArrowheads="1"/>
          </p:cNvSpPr>
          <p:nvPr/>
        </p:nvSpPr>
        <p:spPr bwMode="auto">
          <a:xfrm>
            <a:off x="900113" y="5851525"/>
            <a:ext cx="33543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Angsana New" pitchFamily="18" charset="-34"/>
                <a:cs typeface="Angsana New" pitchFamily="18" charset="-34"/>
              </a:rPr>
              <a:t>arit.dusit.ac.th</a:t>
            </a:r>
            <a:endParaRPr lang="en-GB" sz="6000" b="1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5" grpId="0" animBg="1"/>
      <p:bldP spid="56362" grpId="0" animBg="1"/>
      <p:bldP spid="56371" grpId="0" animBg="1"/>
      <p:bldP spid="563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353425" cy="2087562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b="1" dirty="0" err="1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โดเมนที่มีตัวอักษร</a:t>
            </a:r>
            <a:r>
              <a:rPr lang="en-GB" sz="5400" b="1" dirty="0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3 </a:t>
            </a:r>
            <a:r>
              <a:rPr lang="en-GB" sz="5400" b="1" dirty="0" err="1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ตัว</a:t>
            </a:r>
            <a:r>
              <a:rPr lang="en-GB" sz="5400" b="1" dirty="0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เรียกว่า</a:t>
            </a:r>
            <a:r>
              <a:rPr lang="en-GB" sz="5400" b="1" dirty="0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</a:t>
            </a:r>
            <a:r>
              <a:rPr lang="en-US" sz="5400" b="1" dirty="0" smtClean="0">
                <a:solidFill>
                  <a:srgbClr val="486D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Generic domain</a:t>
            </a:r>
            <a:endParaRPr lang="en-GB" sz="5400" b="1" dirty="0" smtClean="0">
              <a:solidFill>
                <a:srgbClr val="486D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840538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.com	</a:t>
            </a:r>
            <a:r>
              <a:rPr lang="en-GB" sz="5400" b="1" smtClean="0">
                <a:latin typeface="Angsana New" pitchFamily="18" charset="-34"/>
                <a:cs typeface="Angsana New" pitchFamily="18" charset="-34"/>
              </a:rPr>
              <a:t>องค์กรธุรกิจ </a:t>
            </a:r>
            <a:endParaRPr lang="en-US" sz="54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.edu		</a:t>
            </a:r>
            <a:r>
              <a:rPr lang="en-GB" sz="5400" b="1" smtClean="0">
                <a:latin typeface="Angsana New" pitchFamily="18" charset="-34"/>
                <a:cs typeface="Angsana New" pitchFamily="18" charset="-34"/>
              </a:rPr>
              <a:t>สถาบันการศึกษา</a:t>
            </a:r>
            <a:endParaRPr lang="en-US" sz="54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.gov		</a:t>
            </a:r>
            <a:r>
              <a:rPr lang="en-GB" sz="5400" b="1" smtClean="0">
                <a:latin typeface="Angsana New" pitchFamily="18" charset="-34"/>
                <a:cs typeface="Angsana New" pitchFamily="18" charset="-34"/>
              </a:rPr>
              <a:t>หน่วยงานราชการ</a:t>
            </a:r>
            <a:endParaRPr lang="en-US" sz="54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908050"/>
            <a:ext cx="6861175" cy="4456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5600" smtClean="0">
                <a:latin typeface="Angsana New" pitchFamily="18" charset="-34"/>
                <a:cs typeface="Angsana New" pitchFamily="18" charset="-34"/>
              </a:rPr>
              <a:t>.int	</a:t>
            </a:r>
            <a:r>
              <a:rPr lang="th-TH" sz="560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GB" sz="5600" smtClean="0">
                <a:latin typeface="Angsana New" pitchFamily="18" charset="-34"/>
                <a:cs typeface="Angsana New" pitchFamily="18" charset="-34"/>
              </a:rPr>
              <a:t>องค์กรระหว่างประเทศ</a:t>
            </a:r>
            <a:endParaRPr lang="en-US" sz="56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600" smtClean="0">
                <a:latin typeface="Angsana New" pitchFamily="18" charset="-34"/>
                <a:cs typeface="Angsana New" pitchFamily="18" charset="-34"/>
              </a:rPr>
              <a:t>.mil	</a:t>
            </a:r>
            <a:r>
              <a:rPr lang="th-TH" sz="560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GB" sz="5600" smtClean="0">
                <a:latin typeface="Angsana New" pitchFamily="18" charset="-34"/>
                <a:cs typeface="Angsana New" pitchFamily="18" charset="-34"/>
              </a:rPr>
              <a:t>หน่วยงาน ทหาร</a:t>
            </a:r>
            <a:endParaRPr lang="en-US" sz="56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600" smtClean="0">
                <a:latin typeface="Angsana New" pitchFamily="18" charset="-34"/>
                <a:cs typeface="Angsana New" pitchFamily="18" charset="-34"/>
              </a:rPr>
              <a:t>.net</a:t>
            </a:r>
            <a:r>
              <a:rPr lang="th-TH" sz="5600" smtClean="0">
                <a:latin typeface="Angsana New" pitchFamily="18" charset="-34"/>
                <a:cs typeface="Angsana New" pitchFamily="18" charset="-34"/>
              </a:rPr>
              <a:t> 		</a:t>
            </a:r>
            <a:r>
              <a:rPr lang="en-GB" sz="5600" smtClean="0">
                <a:latin typeface="Angsana New" pitchFamily="18" charset="-34"/>
                <a:cs typeface="Angsana New" pitchFamily="18" charset="-34"/>
              </a:rPr>
              <a:t>ผู้ให้บริการเครือข่าย</a:t>
            </a:r>
            <a:endParaRPr lang="en-US" sz="56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600" smtClean="0">
                <a:latin typeface="Angsana New" pitchFamily="18" charset="-34"/>
                <a:cs typeface="Angsana New" pitchFamily="18" charset="-34"/>
              </a:rPr>
              <a:t>.org</a:t>
            </a:r>
            <a:r>
              <a:rPr lang="th-TH" sz="560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560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GB" sz="5600" smtClean="0">
                <a:latin typeface="Angsana New" pitchFamily="18" charset="-34"/>
                <a:cs typeface="Angsana New" pitchFamily="18" charset="-34"/>
              </a:rPr>
              <a:t>องค์กรที่ไม่แสวงหากำไร</a:t>
            </a:r>
          </a:p>
          <a:p>
            <a:pPr eaLnBrk="1" hangingPunct="1"/>
            <a:endParaRPr lang="en-GB" sz="560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28775"/>
            <a:ext cx="7273925" cy="4456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ac.th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สถานศึกษาในประเทศไทย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co.th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บริษัทที่ทำธุรกิจในประเทศไทย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go.th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หน่วยงานต่างๆ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ของรัฐบาล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059113" y="333375"/>
            <a:ext cx="45847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โดเมนในประเทศไทย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052513"/>
            <a:ext cx="7308850" cy="445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net.th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บริษัทที่ทำธุรกิจด้านเครือข่าย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or.th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หน่วยงานที่ไม่แสวงหากำไร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in.th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บุคคลทั่วๆ</a:t>
            </a:r>
            <a:r>
              <a:rPr lang="en-GB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GB" sz="5400" b="1" dirty="0" err="1" smtClean="0">
                <a:latin typeface="Angsana New" pitchFamily="18" charset="-34"/>
                <a:cs typeface="Angsana New" pitchFamily="18" charset="-34"/>
              </a:rPr>
              <a:t>ไป</a:t>
            </a:r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en-GB" sz="54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708400" y="333375"/>
            <a:ext cx="50784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โปรแกรมเว็บบราวเซอร์</a:t>
            </a:r>
            <a:endParaRPr lang="th-TH" sz="600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051050" y="1414463"/>
            <a:ext cx="68421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dirty="0">
                <a:latin typeface="Angsana New" pitchFamily="18" charset="-34"/>
                <a:cs typeface="Angsana New" pitchFamily="18" charset="-34"/>
              </a:rPr>
              <a:t>คือ โปรแกรมคอมพิวเตอร์ ที่ผู้ใช้สามารถดูข้อมูลและโต้ตอบกับข้อมูลสารสนเทศที่จัดเก็บในหน้าเว็บเพจที่สร้างด้วยภาษาเฉพาะ เช่น ภาษา </a:t>
            </a:r>
            <a:r>
              <a:rPr lang="en-US" sz="5400" dirty="0">
                <a:latin typeface="Angsana New" pitchFamily="18" charset="-34"/>
                <a:cs typeface="Angsana New" pitchFamily="18" charset="-34"/>
              </a:rPr>
              <a:t>HTML, PHP, CGI, </a:t>
            </a:r>
            <a:r>
              <a:rPr lang="en-US" sz="5400" dirty="0" err="1">
                <a:latin typeface="Angsana New" pitchFamily="18" charset="-34"/>
                <a:cs typeface="Angsana New" pitchFamily="18" charset="-34"/>
              </a:rPr>
              <a:t>javascript</a:t>
            </a:r>
            <a:r>
              <a:rPr lang="en-US" sz="54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484438" y="188913"/>
            <a:ext cx="6337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ตัวอย่างโปรแกรมเว็บบราวเซอร์</a:t>
            </a:r>
            <a:endParaRPr lang="th-TH" sz="540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603" name="Picture 2" descr="http://t0.gstatic.com/images?q=tbn:ANd9GcR7rUY5uvwryqdHEP6lEtazfabZdawlPM4YYCjHb9DCrsL1T6Ib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6481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7029488" cy="1255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คะแนนและการตัดเกรด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857232"/>
            <a:ext cx="3911648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คะแนนเก็บ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500174"/>
            <a:ext cx="4897495" cy="32930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เข้าเรียน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แบบฝึกหัดทฤษฎี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แบบฝึกหัดปฏิบัติ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</a:p>
          <a:p>
            <a:pPr>
              <a:buFontTx/>
              <a:buChar char="-"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714752"/>
            <a:ext cx="3897221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สอบปลายภาค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918" y="4143380"/>
            <a:ext cx="4400564" cy="32930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สอบทฤษฎี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ปฏิบัติและนำเสนอ</a:t>
            </a:r>
          </a:p>
          <a:p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ผลงาน 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</a:p>
          <a:p>
            <a:pPr>
              <a:buFontTx/>
              <a:buChar char="-"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http://t1.gstatic.com/images?q=tbn:ANd9GcRGDFofHoJiI0bMjoXcU-w_8hI_7XfTaZphUE8n2zsUhoVPK3f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200275" cy="2085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124075" y="180975"/>
            <a:ext cx="6948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การเชื่อมต่ออินเทอร์เน็ต</a:t>
            </a:r>
            <a:endParaRPr lang="th-TH" sz="600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835150" y="1423988"/>
            <a:ext cx="705802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5200">
                <a:latin typeface="Angsana New" pitchFamily="18" charset="-34"/>
                <a:cs typeface="Angsana New" pitchFamily="18" charset="-34"/>
              </a:rPr>
              <a:t>คือ การเชื่อมโยงกันของคอมพิวเตอร์บนระบบเครือข่าย เสมือนเป็นใยแมงมุมที่ครอบคลุมทั่วโลก ที่สามารถเชื่อมต่อกันผ่านหน่วยงานที่เรียกว่า </a:t>
            </a:r>
            <a:r>
              <a:rPr lang="en-US" sz="5200">
                <a:latin typeface="Angsana New" pitchFamily="18" charset="-34"/>
                <a:cs typeface="Angsana New" pitchFamily="18" charset="-34"/>
              </a:rPr>
              <a:t>                                   “</a:t>
            </a:r>
            <a:r>
              <a:rPr lang="th-TH" sz="5200">
                <a:latin typeface="Angsana New" pitchFamily="18" charset="-34"/>
                <a:cs typeface="Angsana New" pitchFamily="18" charset="-34"/>
              </a:rPr>
              <a:t>ผู้ให้บริการอินเทอร์เน็ต</a:t>
            </a:r>
            <a:r>
              <a:rPr lang="en-US" sz="520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520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5200">
                <a:latin typeface="Angsana New" pitchFamily="18" charset="-34"/>
                <a:cs typeface="Angsana New" pitchFamily="18" charset="-34"/>
              </a:rPr>
              <a:t>ISP </a:t>
            </a:r>
          </a:p>
          <a:p>
            <a:pPr algn="thaiDist"/>
            <a:r>
              <a:rPr lang="en-US" sz="5200">
                <a:latin typeface="Angsana New" pitchFamily="18" charset="-34"/>
                <a:cs typeface="Angsana New" pitchFamily="18" charset="-34"/>
              </a:rPr>
              <a:t>(internet service provider)</a:t>
            </a:r>
            <a:endParaRPr lang="th-TH" sz="52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627313" y="260350"/>
            <a:ext cx="644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560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ผู้ให้บริการอินเทอร์เน็ต</a:t>
            </a:r>
            <a:endParaRPr lang="en-US" sz="560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979613" y="1268413"/>
            <a:ext cx="69135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บริษัท อินเทอร์เน็ตประเทศไทย จำกัด</a:t>
            </a:r>
          </a:p>
          <a:p>
            <a:r>
              <a:rPr lang="th-TH" sz="5000" b="1" dirty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(รายแรกในประเทศไทย)</a:t>
            </a:r>
          </a:p>
          <a:p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- บริษัท ทรูอินเทอร์เน็ต จำกัด</a:t>
            </a:r>
          </a:p>
          <a:p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- บริษัท สามารถอินโฟเนต จำกัด</a:t>
            </a:r>
          </a:p>
          <a:p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- บริษัท ทีโอที จำกัด (มหาชน)</a:t>
            </a:r>
          </a:p>
          <a:p>
            <a:pPr>
              <a:buFontTx/>
              <a:buChar char="-"/>
            </a:pP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บริษัท เอ-เน็ต จำกัด</a:t>
            </a:r>
          </a:p>
          <a:p>
            <a:pPr>
              <a:buFontTx/>
              <a:buChar char="-"/>
            </a:pP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ฯลฯ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619250" y="260350"/>
            <a:ext cx="735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eaLnBrk="0" hangingPunct="0"/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การเชื่อมต่ออินเทอร์เน็ตแบบใช้สาย </a:t>
            </a:r>
            <a:endParaRPr lang="th-TH" sz="5400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195513" y="1384300"/>
            <a:ext cx="6337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 eaLnBrk="0" hangingPunct="0"/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1. การเชื่อมต่ออินเทอร์เน็ตรายบุคคล </a:t>
            </a:r>
            <a:endParaRPr lang="en-US" sz="540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indent="630238" eaLnBrk="0" hangingPunct="0"/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2. 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การเชื่อมต่ออินเทอร์เน็ตแบบองค์กร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030663" y="188913"/>
            <a:ext cx="46450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การเชื่อมต่ออินเทอร์เน็ต</a:t>
            </a:r>
          </a:p>
          <a:p>
            <a:pPr algn="r"/>
            <a:r>
              <a:rPr lang="th-TH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รายบุคคล</a:t>
            </a:r>
          </a:p>
        </p:txBody>
      </p:sp>
      <p:pic>
        <p:nvPicPr>
          <p:cNvPr id="29699" name="Picture 5" descr="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773238"/>
            <a:ext cx="89646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140200" y="161925"/>
            <a:ext cx="46561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การเชื่อมต่ออินเทอร์เน็ต</a:t>
            </a:r>
          </a:p>
          <a:p>
            <a:pPr algn="r" eaLnBrk="0" hangingPunct="0"/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แบบองค์กร </a:t>
            </a:r>
          </a:p>
        </p:txBody>
      </p:sp>
      <p:pic>
        <p:nvPicPr>
          <p:cNvPr id="30723" name="Picture 8" descr="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70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971550" y="180975"/>
            <a:ext cx="8108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r" eaLnBrk="0" hangingPunct="0"/>
            <a:r>
              <a:rPr lang="th-TH" sz="58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การเชื่อมต่ออินเทอร์เน็ตแบบไร้สาย </a:t>
            </a:r>
            <a:endParaRPr lang="th-TH" sz="5800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124075" y="1352550"/>
            <a:ext cx="66960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การเชื่อมต่ออินเทอร์เน็ตแบบไร้สายผ่านเครือข่ายผู้ให้บริการโทรศัพท์ เคลื่อนที่ โดยเทคโนโลยีที่ใช้เป็นมาตรฐานของการสื่อสารข้อมูลได้รับการพัฒนาอย่างต่อเนื่อง เช่น 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GPRS, CDMA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EDGE </a:t>
            </a:r>
            <a:endParaRPr lang="th-TH" sz="50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232025" y="1052513"/>
            <a:ext cx="6911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ระบบเครือข่ายวายฟายสาธารณะ</a:t>
            </a:r>
            <a:r>
              <a:rPr lang="th-TH" sz="5000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 (Wi-Fi public hotspot) 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เป็นบริการเชื่อมต่ออินเทอร์เน็ตด้วยระบบ 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LAN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 ไร้สาย (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wireless LAN 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5000">
                <a:latin typeface="Angsana New" pitchFamily="18" charset="-34"/>
                <a:cs typeface="Angsana New" pitchFamily="18" charset="-34"/>
              </a:rPr>
              <a:t>WLAN</a:t>
            </a:r>
            <a:r>
              <a:rPr lang="th-TH" sz="5000">
                <a:latin typeface="Angsana New" pitchFamily="18" charset="-34"/>
                <a:cs typeface="Angsana New" pitchFamily="18" charset="-34"/>
              </a:rPr>
              <a:t>)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195513" y="260350"/>
            <a:ext cx="5211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อินเทอร์เน็ตความเร็วสูง</a:t>
            </a:r>
            <a:r>
              <a:rPr lang="th-TH" sz="6000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195513" y="1268413"/>
            <a:ext cx="55483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eaLnBrk="0" hangingPunct="0">
              <a:buFont typeface="Arial" pitchFamily="34" charset="0"/>
              <a:buChar char="•"/>
            </a:pPr>
            <a:r>
              <a:rPr lang="th-TH" sz="5400" dirty="0">
                <a:latin typeface="Angsana New" pitchFamily="18" charset="-34"/>
                <a:ea typeface="CordiaNew-Bold"/>
                <a:cs typeface="Angsana New" pitchFamily="18" charset="-34"/>
              </a:rPr>
              <a:t>ระบบ </a:t>
            </a:r>
            <a:r>
              <a:rPr lang="en-US" sz="5400" dirty="0">
                <a:latin typeface="Angsana New" pitchFamily="18" charset="-34"/>
                <a:ea typeface="CordiaNew-Bold"/>
                <a:cs typeface="Angsana New" pitchFamily="18" charset="-34"/>
              </a:rPr>
              <a:t>ISDN </a:t>
            </a:r>
            <a:endParaRPr lang="th-TH" sz="5400" dirty="0">
              <a:latin typeface="Angsana New" pitchFamily="18" charset="-34"/>
              <a:ea typeface="CordiaNew-Bold"/>
              <a:cs typeface="Angsana New" pitchFamily="18" charset="-34"/>
            </a:endParaRPr>
          </a:p>
          <a:p>
            <a:pPr indent="539750" eaLnBrk="0" hangingPunct="0">
              <a:buFont typeface="Arial" pitchFamily="34" charset="0"/>
              <a:buChar char="•"/>
            </a:pPr>
            <a:r>
              <a:rPr lang="th-TH" sz="5400" dirty="0">
                <a:latin typeface="Angsana New" pitchFamily="18" charset="-34"/>
                <a:ea typeface="CordiaNew-Bold"/>
                <a:cs typeface="Angsana New" pitchFamily="18" charset="-34"/>
              </a:rPr>
              <a:t>ระบบ </a:t>
            </a:r>
            <a:r>
              <a:rPr lang="en-US" sz="5400" dirty="0">
                <a:latin typeface="Angsana New" pitchFamily="18" charset="-34"/>
                <a:ea typeface="CordiaNew"/>
                <a:cs typeface="Angsana New" pitchFamily="18" charset="-34"/>
              </a:rPr>
              <a:t>ADSL</a:t>
            </a:r>
            <a:r>
              <a:rPr lang="th-TH" sz="5400" dirty="0">
                <a:latin typeface="Angsana New" pitchFamily="18" charset="-34"/>
                <a:ea typeface="CordiaNew"/>
                <a:cs typeface="Angsana New" pitchFamily="18" charset="-34"/>
              </a:rPr>
              <a:t> </a:t>
            </a:r>
          </a:p>
          <a:p>
            <a:pPr indent="539750" eaLnBrk="0" hangingPunct="0">
              <a:buFont typeface="Arial" pitchFamily="34" charset="0"/>
              <a:buChar char="•"/>
            </a:pPr>
            <a:r>
              <a:rPr lang="th-TH" sz="5400" dirty="0">
                <a:latin typeface="Angsana New" pitchFamily="18" charset="-34"/>
                <a:ea typeface="CordiaNew"/>
                <a:cs typeface="Angsana New" pitchFamily="18" charset="-34"/>
              </a:rPr>
              <a:t>เคเบิลโมเด็ม </a:t>
            </a:r>
          </a:p>
          <a:p>
            <a:pPr indent="539750" eaLnBrk="0" hangingPunct="0">
              <a:buFont typeface="Arial" pitchFamily="34" charset="0"/>
              <a:buChar char="•"/>
            </a:pPr>
            <a:r>
              <a:rPr lang="th-TH" sz="5400" dirty="0">
                <a:latin typeface="Angsana New" pitchFamily="18" charset="-34"/>
                <a:ea typeface="CordiaNew"/>
                <a:cs typeface="Angsana New" pitchFamily="18" charset="-34"/>
              </a:rPr>
              <a:t>อินเทอร์เน็ตผ่านดาวเทียม </a:t>
            </a:r>
            <a:endParaRPr lang="en-US" sz="5400" dirty="0">
              <a:latin typeface="Angsana New" pitchFamily="18" charset="-34"/>
              <a:ea typeface="CordiaNew"/>
              <a:cs typeface="Angsana New" pitchFamily="18" charset="-34"/>
            </a:endParaRPr>
          </a:p>
          <a:p>
            <a:pPr indent="539750" eaLnBrk="0" hangingPunct="0">
              <a:buFont typeface="Arial" pitchFamily="34" charset="0"/>
              <a:buChar char="•"/>
            </a:pPr>
            <a:r>
              <a:rPr lang="en-US" sz="5400" dirty="0" err="1">
                <a:latin typeface="Angsana New" pitchFamily="18" charset="-34"/>
                <a:ea typeface="Calibri" pitchFamily="34" charset="0"/>
                <a:cs typeface="Angsana New" pitchFamily="18" charset="-34"/>
              </a:rPr>
              <a:t>WiMAX</a:t>
            </a:r>
            <a:r>
              <a:rPr lang="en-US" sz="5400" dirty="0">
                <a:latin typeface="Angsana New" pitchFamily="18" charset="-34"/>
                <a:ea typeface="CordiaNew"/>
                <a:cs typeface="Angsana New" pitchFamily="18" charset="-34"/>
              </a:rPr>
              <a:t> </a:t>
            </a:r>
            <a:endParaRPr lang="th-TH" sz="5400" dirty="0">
              <a:latin typeface="Angsana New" pitchFamily="18" charset="-34"/>
              <a:ea typeface="CordiaNew"/>
              <a:cs typeface="Angsana New" pitchFamily="18" charset="-34"/>
            </a:endParaRPr>
          </a:p>
          <a:p>
            <a:pPr indent="539750" eaLnBrk="0" hangingPunct="0">
              <a:buFont typeface="Arial" pitchFamily="34" charset="0"/>
              <a:buChar char="•"/>
            </a:pPr>
            <a:r>
              <a:rPr lang="en-US" sz="5400" dirty="0">
                <a:latin typeface="Angsana New" pitchFamily="18" charset="-34"/>
                <a:ea typeface="CordiaNew"/>
                <a:cs typeface="Angsana New" pitchFamily="18" charset="-34"/>
              </a:rPr>
              <a:t>3G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219700" y="333375"/>
            <a:ext cx="33988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539750"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ระบบ </a:t>
            </a:r>
            <a:r>
              <a:rPr lang="en-US" sz="60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ISDN </a:t>
            </a:r>
            <a:endParaRPr lang="th-TH" sz="6000" b="1">
              <a:solidFill>
                <a:srgbClr val="486DA2"/>
              </a:solidFill>
              <a:latin typeface="Angsana New" pitchFamily="18" charset="-34"/>
              <a:ea typeface="CordiaNew-Bold"/>
              <a:cs typeface="Angsana New" pitchFamily="18" charset="-34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619250" y="1828800"/>
            <a:ext cx="752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 eaLnBrk="0" hangingPunct="0"/>
            <a:r>
              <a:rPr lang="en-US" sz="5400" dirty="0">
                <a:latin typeface="Angsana New" pitchFamily="18" charset="-34"/>
                <a:ea typeface="CordiaNew-Bold"/>
                <a:cs typeface="Angsana New" pitchFamily="18" charset="-34"/>
              </a:rPr>
              <a:t> ISDN (integrated service digital network)</a:t>
            </a:r>
            <a:r>
              <a:rPr lang="th-TH" sz="5400" dirty="0">
                <a:latin typeface="Angsana New" pitchFamily="18" charset="-34"/>
                <a:ea typeface="CordiaNew-Bold"/>
                <a:cs typeface="Angsana New" pitchFamily="18" charset="-34"/>
              </a:rPr>
              <a:t>  </a:t>
            </a:r>
            <a:r>
              <a:rPr lang="th-TH" sz="5400" dirty="0">
                <a:latin typeface="Angsana New" pitchFamily="18" charset="-34"/>
                <a:ea typeface="CordiaNew"/>
                <a:cs typeface="Angsana New" pitchFamily="18" charset="-34"/>
              </a:rPr>
              <a:t>เป็นการเชื่อมต่อสายโทรศัพท์ ระบบใหม่ที่รับส่งสัญญาณเป็นดิจิทัลทั้งหมด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t3.gstatic.com/images?q=tbn:ANd9GcRBGUS3CPhgROVMQxAFa-3HvOrZqceUHMRhoq5k2lss_3u29cw1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971550" y="1052513"/>
            <a:ext cx="76327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5219700" y="44450"/>
            <a:ext cx="33988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539750"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ระบบ </a:t>
            </a:r>
            <a:r>
              <a:rPr lang="en-US" sz="60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ISDN </a:t>
            </a:r>
            <a:endParaRPr lang="th-TH" sz="6000" b="1">
              <a:solidFill>
                <a:srgbClr val="486DA2"/>
              </a:solidFill>
              <a:latin typeface="Angsana New" pitchFamily="18" charset="-34"/>
              <a:ea typeface="CordiaNew-Bold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5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51" name="Picture 2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39750" y="2276475"/>
            <a:ext cx="8207375" cy="147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อินเทอร์เน็ต</a:t>
            </a:r>
            <a:endParaRPr lang="fr-FR" sz="7200" b="1" dirty="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124075" y="981075"/>
            <a:ext cx="691197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eaLnBrk="0" hangingPunct="0"/>
            <a:r>
              <a:rPr lang="th-TH" sz="5000" dirty="0">
                <a:latin typeface="Angsana New" pitchFamily="18" charset="-34"/>
                <a:ea typeface="CordiaNew"/>
                <a:cs typeface="Angsana New" pitchFamily="18" charset="-34"/>
              </a:rPr>
              <a:t>เป็นการเชื่อมต่ออินเทอร์เน็ตผ่านสายโทรศัพท์แบบเดิม แต่ใช้การส่งด้วยความถี่สูงกว่า โดยชุมสายที่ให้บริการ</a:t>
            </a:r>
            <a:r>
              <a:rPr lang="en-US" sz="5000" dirty="0">
                <a:latin typeface="Angsana New" pitchFamily="18" charset="-34"/>
                <a:ea typeface="CordiaNew"/>
                <a:cs typeface="Angsana New" pitchFamily="18" charset="-34"/>
              </a:rPr>
              <a:t> ADSL </a:t>
            </a:r>
            <a:r>
              <a:rPr lang="th-TH" sz="5000" dirty="0">
                <a:latin typeface="Angsana New" pitchFamily="18" charset="-34"/>
                <a:ea typeface="CordiaNew"/>
                <a:cs typeface="Angsana New" pitchFamily="18" charset="-34"/>
              </a:rPr>
              <a:t>จะมีการติดตั้งอุปกรณ์ </a:t>
            </a:r>
            <a:r>
              <a:rPr lang="en-US" sz="5000" dirty="0">
                <a:latin typeface="Angsana New" pitchFamily="18" charset="-34"/>
                <a:ea typeface="CordiaNew"/>
                <a:cs typeface="Angsana New" pitchFamily="18" charset="-34"/>
              </a:rPr>
              <a:t>DSLAM  </a:t>
            </a:r>
            <a:r>
              <a:rPr lang="th-TH" sz="5000" dirty="0">
                <a:latin typeface="Angsana New" pitchFamily="18" charset="-34"/>
                <a:ea typeface="CordiaNew"/>
                <a:cs typeface="Angsana New" pitchFamily="18" charset="-34"/>
              </a:rPr>
              <a:t>เพื่อทำการแยกสัญญาณความถี่สูงออกจากระบบเดิม และลัดเข้าเชื่อมต่อกับอินเทอร์เน็ตโดยตรง</a:t>
            </a:r>
            <a:r>
              <a:rPr lang="en-US" sz="5000" dirty="0">
                <a:latin typeface="Angsana New" pitchFamily="18" charset="-34"/>
                <a:ea typeface="CordiaNew"/>
                <a:cs typeface="Angsana New" pitchFamily="18" charset="-34"/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00338" y="0"/>
            <a:ext cx="597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eaLnBrk="0" hangingPunct="0"/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ระบบโทรศัพท์</a:t>
            </a:r>
            <a:r>
              <a:rPr lang="en-US" sz="5400" b="1">
                <a:solidFill>
                  <a:srgbClr val="486DA2"/>
                </a:solidFill>
                <a:latin typeface="Angsana New" pitchFamily="18" charset="-34"/>
                <a:ea typeface="CordiaNew-Bold"/>
                <a:cs typeface="Angsana New" pitchFamily="18" charset="-34"/>
              </a:rPr>
              <a:t> ADSL </a:t>
            </a:r>
            <a:endParaRPr lang="en-US" sz="5400">
              <a:solidFill>
                <a:srgbClr val="486DA2"/>
              </a:solidFill>
              <a:latin typeface="Angsana New" pitchFamily="18" charset="-34"/>
              <a:ea typeface="CordiaNew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027.jpg"/>
          <p:cNvPicPr>
            <a:picLocks noChangeAspect="1" noChangeArrowheads="1"/>
          </p:cNvPicPr>
          <p:nvPr/>
        </p:nvPicPr>
        <p:blipFill>
          <a:blip r:embed="rId2"/>
          <a:srcRect l="3539" b="4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137275" y="0"/>
            <a:ext cx="300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การให้บริการ </a:t>
            </a:r>
            <a:r>
              <a:rPr lang="en-US" sz="4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ADSL</a:t>
            </a:r>
            <a:endParaRPr lang="th-TH" sz="4000" b="1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051050" y="1374775"/>
            <a:ext cx="68421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algn="thaiDist" eaLnBrk="0" hangingPunct="0"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อินเทอร์เน็ตผ่านเคเบิลโมเด็ม                       (</a:t>
            </a:r>
            <a:r>
              <a:rPr lang="en-US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cable modem) </a:t>
            </a: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เป็นการเชื่อมต่ออินเทอร์เน็ตด้วยความเร็วสูงโดยไม่ใช้สายโทรศัพท์ แต่อาศัยเครือข่ายของผู้ให้บริการเคเบิลทีวี</a:t>
            </a:r>
          </a:p>
          <a:p>
            <a:pPr indent="630238" eaLnBrk="0" hangingPunct="0"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140200" y="188913"/>
            <a:ext cx="362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เคเบิลโมเด็ม</a:t>
            </a:r>
            <a:r>
              <a:rPr lang="en-US" sz="60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 </a:t>
            </a:r>
            <a:endParaRPr lang="en-US" sz="6000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img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620713"/>
            <a:ext cx="86772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4211638" y="0"/>
            <a:ext cx="4427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 eaLnBrk="0" hangingPunct="0"/>
            <a:r>
              <a:rPr lang="th-TH" sz="40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การทำงานของเคเบิลโมเด็ม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692275" y="981075"/>
            <a:ext cx="74517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eaLnBrk="0" hangingPunct="0"/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เป็นบริการอินเทอร์เน็ตความเร็วสูงโดยใช้ดาวเทียม มีให้บริการ </a:t>
            </a:r>
            <a:r>
              <a:rPr lang="en-US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2 </a:t>
            </a:r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แบบ คือ</a:t>
            </a:r>
            <a:endParaRPr lang="en-US" sz="500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indent="539750" eaLnBrk="0" hangingPunct="0"/>
            <a:r>
              <a:rPr lang="en-US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1. one way</a:t>
            </a:r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 คือ การส่งข้อมูลผ่านดาวเทียมแบบทางเดียว </a:t>
            </a:r>
            <a:endParaRPr lang="en-US" sz="500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indent="539750" eaLnBrk="0" hangingPunct="0"/>
            <a:r>
              <a:rPr lang="en-US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2 two way</a:t>
            </a:r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 คือ การส่งข้อมูลทั้งแบบ และ </a:t>
            </a:r>
            <a:r>
              <a:rPr lang="en-US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upstream </a:t>
            </a:r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ผ่านดาวเทียมทั้งหมด</a:t>
            </a:r>
          </a:p>
          <a:p>
            <a:pPr indent="539750" eaLnBrk="0" hangingPunct="0"/>
            <a:r>
              <a:rPr lang="th-TH" sz="5000"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235325" y="0"/>
            <a:ext cx="590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eaLnBrk="0" hangingPunct="0"/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อินเทอร์เน็ตผ่านดาวเทียม</a:t>
            </a:r>
            <a:endParaRPr lang="en-US" sz="5400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195513" y="1412875"/>
            <a:ext cx="66611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000">
                <a:latin typeface="Angsana New" pitchFamily="18" charset="-34"/>
                <a:cs typeface="Angsana New" pitchFamily="18" charset="-34"/>
              </a:rPr>
              <a:t>คือ เทคโนโลยีสำหรับบรอดแบนด์                                ไร้สาย เป็นมาตรฐานที่มีวิวัฒนาการสำหรับการสร้างเครือข่ายไร้สายแบบหนึ่งจุดเชื่อมต่อไปยังอีกหลายจุด และทำงานได้ในระยะทางไกล 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443663" y="260350"/>
            <a:ext cx="203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 WiMAX </a:t>
            </a:r>
            <a:endParaRPr lang="th-TH">
              <a:solidFill>
                <a:srgbClr val="486DA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339975" y="333375"/>
            <a:ext cx="64293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h-TH" sz="60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การป้องกันภัยจากอินเทอร์เน็ต</a:t>
            </a:r>
            <a:endParaRPr lang="th-TH" sz="6000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68538" y="1916113"/>
            <a:ext cx="624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5400">
                <a:latin typeface="Angsana New" pitchFamily="18" charset="-34"/>
                <a:cs typeface="Angsana New" pitchFamily="18" charset="-34"/>
              </a:rPr>
              <a:t>      เป็นการป้องกันการบุกรุก การโจมตีทำลายข้อมูล โดยอาศัยเทคโนโลยีและกระบวนปกป้องการทำงานในด้านต่างๆ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500563" y="260350"/>
            <a:ext cx="423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6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ภัยจากอินเทอร์เน็ต </a:t>
            </a:r>
            <a:endParaRPr lang="th-TH" sz="600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35150" y="1268413"/>
            <a:ext cx="68040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eaLnBrk="0" hangingPunct="0">
              <a:defRPr/>
            </a:pPr>
            <a:r>
              <a:rPr lang="en-US" sz="4800" b="1" dirty="0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1.</a:t>
            </a:r>
            <a:r>
              <a:rPr lang="th-TH" sz="4800" b="1" dirty="0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ไวรัสและโปรแกรมอันตราย</a:t>
            </a:r>
          </a:p>
          <a:p>
            <a:pPr>
              <a:defRPr/>
            </a:pPr>
            <a:r>
              <a:rPr lang="en-US" sz="4800" dirty="0">
                <a:latin typeface="Angsana New" pitchFamily="18" charset="-34"/>
                <a:cs typeface="Angsana New" pitchFamily="18" charset="-34"/>
              </a:rPr>
              <a:t>	1.1 boot sector/master boot record </a:t>
            </a:r>
          </a:p>
          <a:p>
            <a:pPr>
              <a:defRPr/>
            </a:pPr>
            <a:r>
              <a:rPr lang="th-TH" sz="4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800" dirty="0">
                <a:latin typeface="Angsana New" pitchFamily="18" charset="-34"/>
                <a:cs typeface="Angsana New" pitchFamily="18" charset="-34"/>
              </a:rPr>
              <a:t>1.2 </a:t>
            </a:r>
            <a:r>
              <a:rPr lang="th-TH" sz="4800" dirty="0">
                <a:latin typeface="Angsana New" pitchFamily="18" charset="-34"/>
                <a:cs typeface="Angsana New" pitchFamily="18" charset="-34"/>
              </a:rPr>
              <a:t>ไวรัสที่ติดไฟล์โปรแกรม </a:t>
            </a:r>
            <a:endParaRPr lang="en-US" sz="4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en-US" sz="4800" dirty="0">
                <a:latin typeface="Angsana New" pitchFamily="18" charset="-34"/>
                <a:cs typeface="Angsana New" pitchFamily="18" charset="-34"/>
              </a:rPr>
              <a:t>	1.3 macro viruses </a:t>
            </a:r>
          </a:p>
          <a:p>
            <a:pPr>
              <a:defRPr/>
            </a:pPr>
            <a:r>
              <a:rPr lang="en-US" sz="4800" dirty="0">
                <a:latin typeface="Angsana New" pitchFamily="18" charset="-34"/>
                <a:cs typeface="Angsana New" pitchFamily="18" charset="-34"/>
              </a:rPr>
              <a:t>	1.4 Trojan horse </a:t>
            </a:r>
          </a:p>
          <a:p>
            <a:pPr>
              <a:defRPr/>
            </a:pPr>
            <a:r>
              <a:rPr lang="en-US" sz="4800" dirty="0">
                <a:latin typeface="Angsana New" pitchFamily="18" charset="-34"/>
                <a:cs typeface="Angsana New" pitchFamily="18" charset="-34"/>
              </a:rPr>
              <a:t>	1.5 worm</a:t>
            </a:r>
          </a:p>
          <a:p>
            <a:pPr>
              <a:defRPr/>
            </a:pPr>
            <a:r>
              <a:rPr lang="en-US" sz="4800" dirty="0">
                <a:latin typeface="Angsana New" pitchFamily="18" charset="-34"/>
                <a:cs typeface="Angsana New" pitchFamily="18" charset="-34"/>
              </a:rPr>
              <a:t>	1.6 exploit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2051050" y="1484313"/>
            <a:ext cx="6769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5800" eaLnBrk="0" hangingPunct="0"/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2.1 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สปายแวร์ (</a:t>
            </a:r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spyware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) เป็นโปรแกรมดักข้อมูลเมื่อผู้ใช้ติดตั้ง โปรแกรมเหล่านี้จะสร้างความรำคาญหรือขโมยข้อมูลสำคัญ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979613" y="404813"/>
            <a:ext cx="5414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85800" eaLnBrk="0" hangingPunct="0"/>
            <a:r>
              <a:rPr lang="en-US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2. </a:t>
            </a:r>
            <a:r>
              <a:rPr lang="th-TH" sz="5400" b="1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สปายแวร์และแอดแวร์ </a:t>
            </a:r>
            <a:endParaRPr lang="en-US" sz="5400" b="1">
              <a:solidFill>
                <a:srgbClr val="486DA2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195513" y="981075"/>
            <a:ext cx="6480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5800" eaLnBrk="0" hangingPunct="0"/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2.2 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 แอดแวร์ (</a:t>
            </a:r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adware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) เป็นโปรแกรมโฆษณาที่ถูกติดตั้งขึ้น เมื่อผู้ใช้เข้าไปเยี่ยมชมหรือดาว์นโหลดโปรแกรมฟรีต่างๆ</a:t>
            </a:r>
            <a:endParaRPr lang="en-US" sz="540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619250" y="109538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ความหมายของอินเทอร์เน็ต</a:t>
            </a:r>
            <a:endParaRPr lang="en-US" sz="6000" b="1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798638" y="2060575"/>
            <a:ext cx="73453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th-TH" sz="4800" b="1">
              <a:solidFill>
                <a:srgbClr val="486DA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979613" y="1443038"/>
            <a:ext cx="6985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200" dirty="0">
                <a:latin typeface="Cordia New" pitchFamily="34" charset="-34"/>
                <a:cs typeface="Cordia New" pitchFamily="34" charset="-34"/>
              </a:rPr>
              <a:t>      อินเทอร์เน็ต</a:t>
            </a:r>
            <a:r>
              <a:rPr lang="en-US" sz="5200" dirty="0">
                <a:latin typeface="Cordia New" pitchFamily="34" charset="-34"/>
                <a:cs typeface="Cordia New" pitchFamily="34" charset="-34"/>
              </a:rPr>
              <a:t> (internet) </a:t>
            </a:r>
            <a:r>
              <a:rPr lang="th-TH" sz="5200" dirty="0">
                <a:latin typeface="Cordia New" pitchFamily="34" charset="-34"/>
                <a:cs typeface="Cordia New" pitchFamily="34" charset="-34"/>
              </a:rPr>
              <a:t>มาจาก</a:t>
            </a:r>
            <a:r>
              <a:rPr lang="en-US" sz="52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5200" dirty="0">
                <a:latin typeface="Cordia New" pitchFamily="34" charset="-34"/>
                <a:cs typeface="Cordia New" pitchFamily="34" charset="-34"/>
              </a:rPr>
              <a:t>คำว่า </a:t>
            </a:r>
            <a:r>
              <a:rPr lang="en-US" sz="5200" dirty="0">
                <a:latin typeface="Cordia New" pitchFamily="34" charset="-34"/>
                <a:cs typeface="Cordia New" pitchFamily="34" charset="-34"/>
              </a:rPr>
              <a:t>inter connection network </a:t>
            </a:r>
            <a:r>
              <a:rPr lang="th-TH" sz="5200" dirty="0">
                <a:latin typeface="Cordia New" pitchFamily="34" charset="-34"/>
                <a:cs typeface="Cordia New" pitchFamily="34" charset="-34"/>
              </a:rPr>
              <a:t> หมายถึง เครือข่ายของเครือข่ายคอมพิวเตอร์ที่มีขนาดใหญ่ เชื่อมโยงเครื่องคอมพิวเตอร์ทุกเครื่องทั่วโลก</a:t>
            </a:r>
            <a:r>
              <a:rPr lang="en-US" sz="5200" dirty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5200" dirty="0">
                <a:latin typeface="Cordia New" pitchFamily="34" charset="-34"/>
                <a:cs typeface="Cordia New" pitchFamily="34" charset="-34"/>
              </a:rPr>
              <a:t>ให้สามารถติดต่อสื่อสารถึงกัน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717675" y="1052513"/>
            <a:ext cx="7175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5800" eaLnBrk="0" hangingPunct="0"/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2.3 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สแปมเมล์ (</a:t>
            </a:r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spam mail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) หรือ เมล์ขยะ (</a:t>
            </a:r>
            <a:r>
              <a:rPr lang="en-US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junk mail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) เป็นการส่งอีเมล์ไปยังผู้รับโดยไม่มีการร้องขอ กินเนื้อที่ในเมล์บ็อกซ์ และเพิ่มปริมาณข้อมูลที่ไร้ประโยชน์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913" y="0"/>
            <a:ext cx="781208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71500" eaLnBrk="0" hangingPunct="0">
              <a:tabLst>
                <a:tab pos="900113" algn="l"/>
              </a:tabLst>
              <a:defRPr/>
            </a:pPr>
            <a:r>
              <a:rPr lang="th-TH" sz="5400" b="1" dirty="0">
                <a:solidFill>
                  <a:srgbClr val="486DA2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2. วิธีการป้องกันภัยจากอินเทอร์เน็ต</a:t>
            </a:r>
            <a:endParaRPr lang="en-US" sz="5400" dirty="0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  <a:p>
            <a:pPr indent="800100" eaLnBrk="0" hangingPunct="0">
              <a:tabLst>
                <a:tab pos="900113" algn="l"/>
              </a:tabLst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2.1 การประเมินความเสี่ยง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  <a:p>
            <a:pPr indent="800100" eaLnBrk="0" hangingPunct="0">
              <a:tabLst>
                <a:tab pos="900113" algn="l"/>
              </a:tabLst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2.2 นโยบายความมั่นคงปลอดภัย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  <a:p>
            <a:pPr indent="800100" eaLnBrk="0" hangingPunct="0">
              <a:tabLst>
                <a:tab pos="900113" algn="l"/>
              </a:tabLst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2.3 การให้ความรู้ด้านความมั่นคงปลอดภัย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  <a:p>
            <a:pPr indent="800100" eaLnBrk="0" hangingPunct="0">
              <a:tabLst>
                <a:tab pos="900113" algn="l"/>
              </a:tabLst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2.4 การป้องกัน</a:t>
            </a:r>
          </a:p>
          <a:p>
            <a:pPr indent="800100" eaLnBrk="0" hangingPunct="0">
              <a:tabLst>
                <a:tab pos="900113" algn="l"/>
              </a:tabLst>
              <a:defRPr/>
            </a:pPr>
            <a:r>
              <a:rPr lang="th-TH" sz="5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2.5 ระบบการตรวจจับการ</a:t>
            </a:r>
            <a:r>
              <a:rPr lang="th-TH" sz="5400">
                <a:latin typeface="Angsana New" pitchFamily="18" charset="-34"/>
                <a:ea typeface="Calibri" pitchFamily="34" charset="0"/>
                <a:cs typeface="Angsana New" pitchFamily="18" charset="-34"/>
              </a:rPr>
              <a:t>บุก</a:t>
            </a:r>
            <a:r>
              <a:rPr lang="th-TH" sz="540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รุก</a:t>
            </a:r>
            <a:endParaRPr lang="en-US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51050" y="115888"/>
            <a:ext cx="709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 อินเทอร์เน็ต</a:t>
            </a:r>
            <a:r>
              <a:rPr lang="en-US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= </a:t>
            </a:r>
            <a:r>
              <a:rPr lang="th-TH" sz="54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เครือข่ายไร้พรมแดน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63106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051050" y="1196975"/>
            <a:ext cx="69135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200" b="1" u="sng" dirty="0">
                <a:latin typeface="Angsana New" pitchFamily="18" charset="-34"/>
                <a:cs typeface="Angsana New" pitchFamily="18" charset="-34"/>
              </a:rPr>
              <a:t>ต่างประเทศ</a:t>
            </a:r>
          </a:p>
          <a:p>
            <a:r>
              <a:rPr lang="th-TH" sz="5200" b="1" dirty="0">
                <a:latin typeface="Angsana New" pitchFamily="18" charset="-34"/>
                <a:cs typeface="Angsana New" pitchFamily="18" charset="-34"/>
              </a:rPr>
              <a:t>       พัฒนามาจากโครงการเครือข่ายคอมพิวเตอร์ทางการทหารของกระทรวงกลาโหมของ สหรัฐอเมริกา</a:t>
            </a:r>
            <a:r>
              <a:rPr lang="en-US" sz="5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>
                <a:latin typeface="Angsana New" pitchFamily="18" charset="-34"/>
                <a:cs typeface="Angsana New" pitchFamily="18" charset="-34"/>
              </a:rPr>
              <a:t>ที่มีชื่อว่า </a:t>
            </a:r>
            <a:r>
              <a:rPr lang="en-US" sz="5200" b="1" dirty="0">
                <a:latin typeface="Angsana New" pitchFamily="18" charset="-34"/>
                <a:cs typeface="Angsana New" pitchFamily="18" charset="-34"/>
              </a:rPr>
              <a:t>ARPANET (advanced research project agency) </a:t>
            </a:r>
            <a:endParaRPr lang="th-TH" sz="5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755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5600" b="1">
                <a:solidFill>
                  <a:srgbClr val="486DA2"/>
                </a:solidFill>
                <a:latin typeface="Angsana New" pitchFamily="18" charset="-34"/>
                <a:cs typeface="Angsana New" pitchFamily="18" charset="-34"/>
              </a:rPr>
              <a:t>ประวัติความเป็นมาของอินเทอร์เน็ต</a:t>
            </a:r>
            <a:endParaRPr lang="en-US" sz="5600" b="1">
              <a:solidFill>
                <a:srgbClr val="486DA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979613" y="234950"/>
            <a:ext cx="705643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thaiDist"/>
            <a:r>
              <a:rPr lang="th-TH" sz="4800" b="1" u="sng" dirty="0">
                <a:latin typeface="Angsana New" pitchFamily="18" charset="-34"/>
                <a:cs typeface="Angsana New" pitchFamily="18" charset="-34"/>
              </a:rPr>
              <a:t>ประเทศไทย</a:t>
            </a:r>
          </a:p>
          <a:p>
            <a:pPr indent="539750" algn="thaiDist"/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ใช้อินเทอร์เน็ตครั้งแรกในปี พ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ศ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. 2530 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โดยมหาวิทยาลัยสงขลานครินทร์ และสถาบันเทคโนโลยีแห่งเอเชีย (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AIT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) โดยได้รับความช่วยเหลือจากโครงการ 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IDP           (The International Development Plan) 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เพื่อ ให้สามารถติดต่อสื่อสารทางอีเมลกับมหาวิทยาลัยเมลเบิร์นในออสเตรเลียได้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014538" y="333375"/>
            <a:ext cx="712946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thaiDist"/>
            <a:r>
              <a:rPr lang="th-TH" sz="5000" b="1" u="sng" dirty="0">
                <a:latin typeface="Angsana New" pitchFamily="18" charset="-34"/>
                <a:cs typeface="Angsana New" pitchFamily="18" charset="-34"/>
              </a:rPr>
              <a:t>พ.ศ.2531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  มหาวิทยาลัยสงขลานครินทร์ วิทยาเขตหาดใหญ่ ขอที่อยู่อินเทอร์เน็ตแห่งแรก คือ “</a:t>
            </a:r>
            <a:r>
              <a:rPr lang="fr-FR" sz="5000" b="1" dirty="0">
                <a:latin typeface="Angsana New" pitchFamily="18" charset="-34"/>
                <a:cs typeface="Angsana New" pitchFamily="18" charset="-34"/>
              </a:rPr>
              <a:t>sritrang.pus.th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pPr algn="thaiDist"/>
            <a:r>
              <a:rPr lang="th-TH" sz="5000" b="1" u="sng" dirty="0">
                <a:latin typeface="Angsana New" pitchFamily="18" charset="-34"/>
                <a:cs typeface="Angsana New" pitchFamily="18" charset="-34"/>
              </a:rPr>
              <a:t>พ.ศ. 2535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 จุฬาลงกรณ์มหาวิทยาลัยเชื่อมต่อเครือข่ายผ่านระบบ </a:t>
            </a:r>
            <a:r>
              <a:rPr lang="en-US" sz="5000" b="1" dirty="0">
                <a:latin typeface="Angsana New" pitchFamily="18" charset="-34"/>
                <a:cs typeface="Angsana New" pitchFamily="18" charset="-34"/>
              </a:rPr>
              <a:t>THAINET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fr-FR" sz="5000" b="1" dirty="0">
                <a:latin typeface="Angsana New" pitchFamily="18" charset="-34"/>
                <a:cs typeface="Angsana New" pitchFamily="18" charset="-34"/>
              </a:rPr>
              <a:t>NECTEC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 ได้จัดตั้งเครือข่าย </a:t>
            </a:r>
            <a:r>
              <a:rPr lang="en-US" sz="5000" b="1" dirty="0">
                <a:latin typeface="Angsana New" pitchFamily="18" charset="-34"/>
                <a:cs typeface="Angsana New" pitchFamily="18" charset="-34"/>
              </a:rPr>
              <a:t>THAISARN</a:t>
            </a:r>
            <a:r>
              <a:rPr lang="fr-FR" sz="50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000" b="1" dirty="0">
                <a:latin typeface="Angsana New" pitchFamily="18" charset="-34"/>
                <a:cs typeface="Angsana New" pitchFamily="18" charset="-34"/>
              </a:rPr>
              <a:t>ขึ้น</a:t>
            </a:r>
            <a:endParaRPr lang="fr-FR" sz="50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fr-FR" sz="50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thaiDist"/>
            <a:endParaRPr lang="fr-FR" sz="5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1089</Words>
  <Application>Microsoft Office PowerPoint</Application>
  <PresentationFormat>On-screen Show (4:3)</PresentationFormat>
  <Paragraphs>182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หลักการทำงานของอินเทอร์เน็ต </vt:lpstr>
      <vt:lpstr>โปรโตคอล (Protocol)</vt:lpstr>
      <vt:lpstr> ไอพีแอดเดรส (IP Address)</vt:lpstr>
      <vt:lpstr>IP address ของเครื่องคอมพิวเตอร์ของมหาวิทยาลัย                   ราชภัฏสวนดุสิต คือ 203.183.233.6</vt:lpstr>
      <vt:lpstr>Slide 20</vt:lpstr>
      <vt:lpstr>โดเมนเนม :DNS  (Domain name system) </vt:lpstr>
      <vt:lpstr>Slide 22</vt:lpstr>
      <vt:lpstr>Slide 23</vt:lpstr>
      <vt:lpstr>โดเมนที่มีตัวอักษร 3 ตัว เรียกว่า                       Generic domain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Arrows Background</dc:title>
  <dc:creator>www.powerpointstyles.com</dc:creator>
  <cp:lastModifiedBy>suwitchan kaewsuwan</cp:lastModifiedBy>
  <cp:revision>96</cp:revision>
  <dcterms:created xsi:type="dcterms:W3CDTF">2009-03-23T15:23:24Z</dcterms:created>
  <dcterms:modified xsi:type="dcterms:W3CDTF">2015-01-17T06:29:54Z</dcterms:modified>
</cp:coreProperties>
</file>